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972" r:id="rId3"/>
  </p:sldMasterIdLst>
  <p:notesMasterIdLst>
    <p:notesMasterId r:id="rId15"/>
  </p:notesMasterIdLst>
  <p:sldIdLst>
    <p:sldId id="347" r:id="rId4"/>
    <p:sldId id="263" r:id="rId5"/>
    <p:sldId id="286" r:id="rId6"/>
    <p:sldId id="348" r:id="rId7"/>
    <p:sldId id="349" r:id="rId8"/>
    <p:sldId id="350" r:id="rId9"/>
    <p:sldId id="352" r:id="rId10"/>
    <p:sldId id="353" r:id="rId11"/>
    <p:sldId id="351" r:id="rId12"/>
    <p:sldId id="354" r:id="rId13"/>
    <p:sldId id="35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C000"/>
    <a:srgbClr val="00B0F0"/>
    <a:srgbClr val="0091EA"/>
    <a:srgbClr val="FF0000"/>
    <a:srgbClr val="00B4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60"/>
  </p:normalViewPr>
  <p:slideViewPr>
    <p:cSldViewPr>
      <p:cViewPr varScale="1">
        <p:scale>
          <a:sx n="68" d="100"/>
          <a:sy n="68" d="100"/>
        </p:scale>
        <p:origin x="154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48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317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5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810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15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3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5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382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285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774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1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rrovial.com/es/recursos/ong/" TargetMode="External"/><Relationship Id="rId2" Type="http://schemas.openxmlformats.org/officeDocument/2006/relationships/hyperlink" Target="https://www.ferrovial.com/es-es/sostenibilidad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ebp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ebp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1172" y="914400"/>
            <a:ext cx="3392879" cy="1600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00" dirty="0">
                <a:solidFill>
                  <a:schemeClr val="tx1">
                    <a:lumMod val="75000"/>
                  </a:schemeClr>
                </a:solidFill>
              </a:rPr>
              <a:t>GESTION AMBIENTAL </a:t>
            </a:r>
            <a:endParaRPr lang="ru-RU" sz="4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-16413" y="2514600"/>
            <a:ext cx="3392879" cy="45921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DOC. JORGE ROJAS DIAZ</a:t>
            </a:r>
            <a:endParaRPr lang="ru-RU" sz="24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95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28EEE6-4603-BBA1-EF0E-EEB37D0D3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293B68D8-9B8C-F49B-9A7C-7666AC0C1F4B}"/>
              </a:ext>
            </a:extLst>
          </p:cNvPr>
          <p:cNvSpPr txBox="1">
            <a:spLocks noChangeArrowheads="1"/>
          </p:cNvSpPr>
          <p:nvPr/>
        </p:nvSpPr>
        <p:spPr>
          <a:xfrm>
            <a:off x="1172" y="914400"/>
            <a:ext cx="3392879" cy="1600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E912706-32F5-5A63-9EE9-DC4AF52A9E88}"/>
              </a:ext>
            </a:extLst>
          </p:cNvPr>
          <p:cNvSpPr txBox="1"/>
          <p:nvPr/>
        </p:nvSpPr>
        <p:spPr>
          <a:xfrm>
            <a:off x="36342" y="1689882"/>
            <a:ext cx="5791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800" dirty="0">
                <a:solidFill>
                  <a:srgbClr val="000000"/>
                </a:solidFill>
                <a:latin typeface="Aptos Display" panose="020B0004020202020204" pitchFamily="34" charset="0"/>
                <a:ea typeface="Calibri" panose="020F0502020204030204" pitchFamily="34" charset="0"/>
              </a:rPr>
              <a:t>INVESTIGAR :</a:t>
            </a:r>
            <a:endParaRPr lang="es-CO" sz="2800" dirty="0">
              <a:solidFill>
                <a:srgbClr val="000000"/>
              </a:solidFill>
              <a:effectLst/>
              <a:latin typeface="Aptos Display" panose="020B0004020202020204" pitchFamily="34" charset="0"/>
              <a:ea typeface="Calibri" panose="020F0502020204030204" pitchFamily="34" charset="0"/>
            </a:endParaRPr>
          </a:p>
          <a:p>
            <a:r>
              <a:rPr lang="es-CO" sz="2800" dirty="0">
                <a:solidFill>
                  <a:srgbClr val="000000"/>
                </a:solidFill>
                <a:latin typeface="Aptos Display" panose="020B0004020202020204" pitchFamily="34" charset="0"/>
                <a:ea typeface="Calibri" panose="020F0502020204030204" pitchFamily="34" charset="0"/>
              </a:rPr>
              <a:t>t</a:t>
            </a:r>
            <a:r>
              <a:rPr lang="es-CO" sz="2800" dirty="0">
                <a:solidFill>
                  <a:srgbClr val="000000"/>
                </a:solidFill>
                <a:effectLst/>
                <a:latin typeface="Aptos Display" panose="020B0004020202020204" pitchFamily="34" charset="0"/>
                <a:ea typeface="Calibri" panose="020F0502020204030204" pitchFamily="34" charset="0"/>
              </a:rPr>
              <a:t>écnicas de disposición de residuos </a:t>
            </a:r>
            <a:endParaRPr lang="es-CO" sz="2800" dirty="0">
              <a:solidFill>
                <a:srgbClr val="000000"/>
              </a:solidFill>
              <a:latin typeface="Aptos Display" panose="020B00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E18588B-4385-1228-E7C0-F9FD247EC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895600"/>
            <a:ext cx="1524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8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DAF4B1-D549-D52E-9839-F56DA9767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15180187-DA10-04F5-2DAC-A462CEDFE0A6}"/>
              </a:ext>
            </a:extLst>
          </p:cNvPr>
          <p:cNvSpPr txBox="1">
            <a:spLocks noChangeArrowheads="1"/>
          </p:cNvSpPr>
          <p:nvPr/>
        </p:nvSpPr>
        <p:spPr>
          <a:xfrm>
            <a:off x="1172" y="914400"/>
            <a:ext cx="3392879" cy="1600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CFA8D65-BC56-3E68-445B-21EEF5E304E5}"/>
              </a:ext>
            </a:extLst>
          </p:cNvPr>
          <p:cNvSpPr txBox="1"/>
          <p:nvPr/>
        </p:nvSpPr>
        <p:spPr>
          <a:xfrm>
            <a:off x="228600" y="151179"/>
            <a:ext cx="5791200" cy="65556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s-MX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ptos Display" panose="020B0004020202020204" pitchFamily="34" charset="0"/>
              </a:rPr>
              <a:t>G</a:t>
            </a:r>
          </a:p>
          <a:p>
            <a:r>
              <a:rPr lang="es-MX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ptos Display" panose="020B0004020202020204" pitchFamily="34" charset="0"/>
              </a:rPr>
              <a:t>R</a:t>
            </a:r>
          </a:p>
          <a:p>
            <a:r>
              <a:rPr lang="es-MX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ptos Display" panose="020B0004020202020204" pitchFamily="34" charset="0"/>
              </a:rPr>
              <a:t>A</a:t>
            </a:r>
          </a:p>
          <a:p>
            <a:r>
              <a:rPr lang="es-MX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ptos Display" panose="020B0004020202020204" pitchFamily="34" charset="0"/>
              </a:rPr>
              <a:t>C</a:t>
            </a:r>
          </a:p>
          <a:p>
            <a:r>
              <a:rPr lang="es-MX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ptos Display" panose="020B0004020202020204" pitchFamily="34" charset="0"/>
              </a:rPr>
              <a:t>I</a:t>
            </a:r>
          </a:p>
          <a:p>
            <a:r>
              <a:rPr lang="es-MX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ptos Display" panose="020B0004020202020204" pitchFamily="34" charset="0"/>
              </a:rPr>
              <a:t>A</a:t>
            </a:r>
          </a:p>
          <a:p>
            <a:r>
              <a:rPr lang="es-MX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ptos Display" panose="020B0004020202020204" pitchFamily="34" charset="0"/>
              </a:rPr>
              <a:t>S</a:t>
            </a:r>
            <a:r>
              <a:rPr lang="es-MX" sz="2800" b="1" dirty="0">
                <a:ln/>
                <a:solidFill>
                  <a:srgbClr val="000000"/>
                </a:solidFill>
                <a:latin typeface="Aptos Display" panose="020B0004020202020204" pitchFamily="34" charset="0"/>
              </a:rPr>
              <a:t>  </a:t>
            </a:r>
            <a:endParaRPr lang="es-CO" sz="2800" b="1" dirty="0">
              <a:ln/>
              <a:solidFill>
                <a:schemeClr val="accent3"/>
              </a:solidFill>
              <a:latin typeface="Aptos Display" panose="020B00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C359B10-D042-8322-306C-74EF31A21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620" y="266700"/>
            <a:ext cx="6555179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852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304925" y="1008966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000" dirty="0">
                <a:solidFill>
                  <a:srgbClr val="000000"/>
                </a:solidFill>
                <a:latin typeface="Aptos Display" panose="020B0004020202020204" pitchFamily="34" charset="0"/>
              </a:rPr>
              <a:t>La gestión o administración ambiental —también conocida como </a:t>
            </a:r>
            <a:r>
              <a:rPr lang="es-MX" sz="2000" i="1" dirty="0" err="1">
                <a:solidFill>
                  <a:srgbClr val="000000"/>
                </a:solidFill>
                <a:latin typeface="Aptos Display" panose="020B0004020202020204" pitchFamily="34" charset="0"/>
              </a:rPr>
              <a:t>environmental</a:t>
            </a:r>
            <a:r>
              <a:rPr lang="es-MX" sz="2000" i="1" dirty="0">
                <a:solidFill>
                  <a:srgbClr val="000000"/>
                </a:solidFill>
                <a:latin typeface="Aptos Display" panose="020B0004020202020204" pitchFamily="34" charset="0"/>
              </a:rPr>
              <a:t> </a:t>
            </a:r>
            <a:r>
              <a:rPr lang="es-MX" sz="2000" i="1" dirty="0" err="1">
                <a:solidFill>
                  <a:srgbClr val="000000"/>
                </a:solidFill>
                <a:latin typeface="Aptos Display" panose="020B0004020202020204" pitchFamily="34" charset="0"/>
              </a:rPr>
              <a:t>stewardship</a:t>
            </a:r>
            <a:r>
              <a:rPr lang="es-MX" sz="2000" dirty="0">
                <a:solidFill>
                  <a:srgbClr val="000000"/>
                </a:solidFill>
                <a:latin typeface="Aptos Display" panose="020B0004020202020204" pitchFamily="34" charset="0"/>
              </a:rPr>
              <a:t>, en inglés— es el </a:t>
            </a:r>
            <a:r>
              <a:rPr lang="es-MX" sz="2000" b="1" dirty="0">
                <a:solidFill>
                  <a:srgbClr val="000000"/>
                </a:solidFill>
                <a:latin typeface="Aptos Display" panose="020B0004020202020204" pitchFamily="34" charset="0"/>
              </a:rPr>
              <a:t>conjunto de prácticas destinadas a la protección del medio ambiente</a:t>
            </a:r>
            <a:r>
              <a:rPr lang="es-MX" sz="2000" dirty="0">
                <a:solidFill>
                  <a:srgbClr val="000000"/>
                </a:solidFill>
                <a:latin typeface="Aptos Display" panose="020B0004020202020204" pitchFamily="34" charset="0"/>
              </a:rPr>
              <a:t>. Abarca los esfuerzos de prevención, administración y recuperación con miras a preservar el entorno natural y sus recursos con </a:t>
            </a:r>
            <a:r>
              <a:rPr lang="es-MX" sz="2000" dirty="0">
                <a:solidFill>
                  <a:srgbClr val="000000"/>
                </a:solidFill>
                <a:latin typeface="Aptos Display" panose="020B00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prácticas sostenibles</a:t>
            </a:r>
            <a:r>
              <a:rPr lang="es-MX" sz="2000" dirty="0">
                <a:solidFill>
                  <a:srgbClr val="000000"/>
                </a:solidFill>
                <a:latin typeface="Aptos Display" panose="020B0004020202020204" pitchFamily="34" charset="0"/>
              </a:rPr>
              <a:t>.</a:t>
            </a:r>
          </a:p>
          <a:p>
            <a:pPr algn="just"/>
            <a:r>
              <a:rPr lang="es-MX" sz="2000" dirty="0">
                <a:solidFill>
                  <a:srgbClr val="000000"/>
                </a:solidFill>
                <a:latin typeface="Aptos Display" panose="020B0004020202020204" pitchFamily="34" charset="0"/>
              </a:rPr>
              <a:t>La gestión ambiental puede partir de entes gubernamentales, empresas, organizaciones sin fines de lucro (</a:t>
            </a:r>
            <a:r>
              <a:rPr lang="es-MX" sz="2000" dirty="0">
                <a:solidFill>
                  <a:srgbClr val="000000"/>
                </a:solidFill>
                <a:latin typeface="Aptos Display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ONG</a:t>
            </a:r>
            <a:r>
              <a:rPr lang="es-MX" sz="2000" dirty="0">
                <a:solidFill>
                  <a:srgbClr val="000000"/>
                </a:solidFill>
                <a:latin typeface="Aptos Display" panose="020B0004020202020204" pitchFamily="34" charset="0"/>
              </a:rPr>
              <a:t>) u otras redes colectivas, pero también de individuos y pequeñas organizaciones independientes.</a:t>
            </a: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2447925" y="341141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kumimoji="1" lang="en-US" altLang="ko-KR" sz="3500" dirty="0">
                <a:solidFill>
                  <a:srgbClr val="000000"/>
                </a:solidFill>
                <a:ea typeface="굴림" pitchFamily="34" charset="-127"/>
              </a:rPr>
              <a:t>GESTION AMBIENTAL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7F88693-A98F-D695-C7FE-E91AF1B547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190414"/>
            <a:ext cx="3125373" cy="234403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9003E75-C471-A6F0-90C2-875652752AB0}"/>
              </a:ext>
            </a:extLst>
          </p:cNvPr>
          <p:cNvSpPr txBox="1"/>
          <p:nvPr/>
        </p:nvSpPr>
        <p:spPr>
          <a:xfrm>
            <a:off x="1752600" y="4280632"/>
            <a:ext cx="343735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rgbClr val="000000"/>
                </a:solidFill>
                <a:latin typeface="Aptos Display" panose="020B0004020202020204" pitchFamily="34" charset="0"/>
              </a:rPr>
              <a:t>Es indispensable para un uso más consciente, racional y sostenible de los recursos naturales disponibles para la vida humana en la Tierra, así como para la preservación de los ecosistemas naturales y las otras formas de vida con las que coexistimos.</a:t>
            </a:r>
            <a:endParaRPr lang="es-CO" dirty="0">
              <a:solidFill>
                <a:srgbClr val="000000"/>
              </a:solidFill>
              <a:latin typeface="Aptos Display" panose="020B00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6553200" cy="715963"/>
          </a:xfrm>
        </p:spPr>
        <p:txBody>
          <a:bodyPr>
            <a:normAutofit fontScale="90000"/>
          </a:bodyPr>
          <a:lstStyle/>
          <a:p>
            <a:r>
              <a:rPr lang="es-MX" sz="3600" b="1" dirty="0">
                <a:solidFill>
                  <a:srgbClr val="000000"/>
                </a:solidFill>
              </a:rPr>
              <a:t>¿</a:t>
            </a:r>
            <a:r>
              <a:rPr lang="es-MX" sz="3100" b="1" dirty="0">
                <a:solidFill>
                  <a:srgbClr val="000000"/>
                </a:solidFill>
                <a:latin typeface="Aptos Display" panose="020B0004020202020204" pitchFamily="34" charset="0"/>
              </a:rPr>
              <a:t>POR QUÉ HACER CLASIFICACIÓN DE RESIDUOS?</a:t>
            </a:r>
            <a:endParaRPr lang="es-MX" sz="3600" b="1" dirty="0">
              <a:solidFill>
                <a:srgbClr val="000000"/>
              </a:solidFill>
              <a:latin typeface="Aptos Display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1295400"/>
            <a:ext cx="6096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>
                <a:solidFill>
                  <a:srgbClr val="000000"/>
                </a:solidFill>
              </a:rPr>
              <a:t>La clasificación de residuos, así como realizarla correctamente, es muy importante por varias razones. En primer lugar, porque permite reducir la cantidad de desechos enviados a los vertederos, lo que además de reducir la huella de carbono ayuda a conservar los recursos naturales. Además, al separar los materiales que pueden ser reutilizados (como materia orgánica, papel, vidrio o plástico) se facilita el proceso de reciclaje</a:t>
            </a:r>
            <a:r>
              <a:rPr lang="es-MX" sz="2000" dirty="0"/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9163781-9D15-AC1B-5FA8-86078F3B7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863962"/>
            <a:ext cx="7010400" cy="303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1B8178-69AD-E586-9F0C-25B3D3D64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3600" b="1" dirty="0">
                <a:solidFill>
                  <a:srgbClr val="000000"/>
                </a:solidFill>
                <a:latin typeface="Aptos Display" panose="020B0004020202020204" pitchFamily="34" charset="0"/>
              </a:rPr>
              <a:t>TIPOLOGÍA DE RESIDUOS SEGÚN SU ORIGEN</a:t>
            </a:r>
            <a:br>
              <a:rPr lang="es-MX" b="1" dirty="0"/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AD598F-9D4A-F9E8-EBBD-C7B3BE342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400" dirty="0">
                <a:solidFill>
                  <a:srgbClr val="000000"/>
                </a:solidFill>
              </a:rPr>
              <a:t>Por su parte, la tipología de residuos según su origen es fundamental para la gestión y el tratamiento adecuado de estos recursos. Según esta clasificación, los residuos pueden ser: 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rgbClr val="000000"/>
                </a:solidFill>
              </a:rPr>
              <a:t>Residuos domésticos.</a:t>
            </a:r>
            <a:r>
              <a:rPr lang="es-MX" sz="2400" dirty="0">
                <a:solidFill>
                  <a:srgbClr val="000000"/>
                </a:solidFill>
              </a:rPr>
              <a:t> Los generados en los hogares como resultado de actividades diarias: restos de alimentos, envases, papel, cartón, plásticos o residuos orgánicos, como aceite de cocina usado. Este último se puede reciclar y convertir en combustibles renovables si se traslada a cualquier punto de recogida. </a:t>
            </a:r>
          </a:p>
          <a:p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CB32CD-6729-8B1C-80C0-74F50D5D0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419600"/>
            <a:ext cx="3000375" cy="2286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1D56EA7-C883-4209-A4F4-4FB788BCD8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648200"/>
            <a:ext cx="3434702" cy="193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601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B0387C-58AD-77CA-72B3-3C5A3E4A8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923" y="427037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400" b="1" dirty="0">
                <a:solidFill>
                  <a:srgbClr val="000000"/>
                </a:solidFill>
              </a:rPr>
              <a:t>Residuos comerciales.</a:t>
            </a:r>
            <a:r>
              <a:rPr lang="es-MX" sz="2400" dirty="0">
                <a:solidFill>
                  <a:srgbClr val="000000"/>
                </a:solidFill>
              </a:rPr>
              <a:t> Los que provienen de actividades comerciales, de oficinas y servicios: papel, cartón, embalajes, restos de comida, residuos de limpieza…</a:t>
            </a:r>
          </a:p>
          <a:p>
            <a:pPr marL="0" indent="0">
              <a:buNone/>
            </a:pPr>
            <a:endParaRPr lang="es-CO" sz="2400" dirty="0">
              <a:solidFill>
                <a:srgbClr val="00000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99840B5-9F6F-E1C8-8E4B-E5040F38D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72" y="2514600"/>
            <a:ext cx="3664262" cy="24384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66FC6D0-B6D7-7252-9A53-53F8BB19DA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276600"/>
            <a:ext cx="4717738" cy="314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213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86EAB2-F86F-D7A6-B251-6C96F14F4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4572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s-MX" sz="2400" b="1" dirty="0">
                <a:solidFill>
                  <a:srgbClr val="000000"/>
                </a:solidFill>
              </a:rPr>
              <a:t>Residuos industriales.</a:t>
            </a:r>
            <a:r>
              <a:rPr lang="es-MX" sz="2400" dirty="0">
                <a:solidFill>
                  <a:srgbClr val="000000"/>
                </a:solidFill>
              </a:rPr>
              <a:t> Producidos como resultado de procesos industriales, como los desperdicios de producción, residuos químicos, metales, plásticos y subproductos industriales.</a:t>
            </a:r>
            <a:endParaRPr lang="es-CO" sz="2400" dirty="0">
              <a:solidFill>
                <a:srgbClr val="00000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47F923A-F611-BA34-4BF1-3A4F3DF2F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207846"/>
            <a:ext cx="6324600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787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908896-22FD-696F-05D9-5DBA0C02C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381000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400" b="1" dirty="0">
                <a:solidFill>
                  <a:srgbClr val="000000"/>
                </a:solidFill>
              </a:rPr>
              <a:t>Residuos sanitarios.</a:t>
            </a:r>
            <a:r>
              <a:rPr lang="es-MX" sz="2400" dirty="0">
                <a:solidFill>
                  <a:srgbClr val="000000"/>
                </a:solidFill>
              </a:rPr>
              <a:t> Aquellos generados en hospitales, clínicas y centros de salud: materiales médicos desechables, residuos biológicos, medicamentos vencidos, residuos infecciosos, etc.</a:t>
            </a:r>
            <a:endParaRPr lang="es-CO" sz="2400" dirty="0">
              <a:solidFill>
                <a:srgbClr val="00000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58E8B33-6DF5-CB3B-62D5-E44DD4DC0B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994" y="2057400"/>
            <a:ext cx="6163994" cy="411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599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2B9D67-F6EA-478C-64EF-07BBA50D9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2400" b="1" dirty="0">
                <a:solidFill>
                  <a:srgbClr val="000000"/>
                </a:solidFill>
              </a:rPr>
              <a:t>Residuos agrícolas y ganaderos</a:t>
            </a:r>
            <a:r>
              <a:rPr lang="es-CO" sz="2400" dirty="0">
                <a:solidFill>
                  <a:srgbClr val="000000"/>
                </a:solidFill>
              </a:rPr>
              <a:t>, provenientes de estas actividades: restos de cosechas, estiércol, residuos de alimentos para animales o plásticos agrícolas</a:t>
            </a:r>
            <a:r>
              <a:rPr lang="es-CO" sz="2400" b="1" dirty="0">
                <a:solidFill>
                  <a:srgbClr val="000000"/>
                </a:solidFill>
              </a:rPr>
              <a:t>, </a:t>
            </a:r>
            <a:r>
              <a:rPr lang="es-CO" sz="2400" dirty="0">
                <a:solidFill>
                  <a:srgbClr val="000000"/>
                </a:solidFill>
              </a:rPr>
              <a:t>entre otros.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2B15771-C208-7BAB-2DC1-1D4B6B3AC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981200"/>
            <a:ext cx="6367463" cy="399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40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8D5369-4B6C-52E9-2BC7-0387FD705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b="1" dirty="0">
                <a:solidFill>
                  <a:srgbClr val="000000"/>
                </a:solidFill>
              </a:rPr>
              <a:t>Residuos de construcción y demoliciones, </a:t>
            </a:r>
            <a:r>
              <a:rPr lang="es-MX" sz="2400" dirty="0">
                <a:solidFill>
                  <a:srgbClr val="000000"/>
                </a:solidFill>
              </a:rPr>
              <a:t>como escombros, madera, metales, ladrillos y hormigón.</a:t>
            </a:r>
            <a:endParaRPr lang="es-CO" sz="2400" dirty="0">
              <a:solidFill>
                <a:srgbClr val="00000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5170E3E-3431-5F74-D289-3B1393F95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76400"/>
            <a:ext cx="6629400" cy="372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368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34">
      <a:dk1>
        <a:srgbClr val="465962"/>
      </a:dk1>
      <a:lt1>
        <a:srgbClr val="FFFFFF"/>
      </a:lt1>
      <a:dk2>
        <a:srgbClr val="465962"/>
      </a:dk2>
      <a:lt2>
        <a:srgbClr val="363636"/>
      </a:lt2>
      <a:accent1>
        <a:srgbClr val="53780E"/>
      </a:accent1>
      <a:accent2>
        <a:srgbClr val="7DB517"/>
      </a:accent2>
      <a:accent3>
        <a:srgbClr val="89CC40"/>
      </a:accent3>
      <a:accent4>
        <a:srgbClr val="C0EC70"/>
      </a:accent4>
      <a:accent5>
        <a:srgbClr val="6FA014"/>
      </a:accent5>
      <a:accent6>
        <a:srgbClr val="4A6B0D"/>
      </a:accent6>
      <a:hlink>
        <a:srgbClr val="898889"/>
      </a:hlink>
      <a:folHlink>
        <a:srgbClr val="D8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234">
      <a:dk1>
        <a:srgbClr val="465962"/>
      </a:dk1>
      <a:lt1>
        <a:srgbClr val="FFFFFF"/>
      </a:lt1>
      <a:dk2>
        <a:srgbClr val="465962"/>
      </a:dk2>
      <a:lt2>
        <a:srgbClr val="363636"/>
      </a:lt2>
      <a:accent1>
        <a:srgbClr val="53780E"/>
      </a:accent1>
      <a:accent2>
        <a:srgbClr val="7DB517"/>
      </a:accent2>
      <a:accent3>
        <a:srgbClr val="89CC40"/>
      </a:accent3>
      <a:accent4>
        <a:srgbClr val="C0EC70"/>
      </a:accent4>
      <a:accent5>
        <a:srgbClr val="6FA014"/>
      </a:accent5>
      <a:accent6>
        <a:srgbClr val="4A6B0D"/>
      </a:accent6>
      <a:hlink>
        <a:srgbClr val="898889"/>
      </a:hlink>
      <a:folHlink>
        <a:srgbClr val="D8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5_Office Theme">
  <a:themeElements>
    <a:clrScheme name="Custom 234">
      <a:dk1>
        <a:srgbClr val="465962"/>
      </a:dk1>
      <a:lt1>
        <a:srgbClr val="FFFFFF"/>
      </a:lt1>
      <a:dk2>
        <a:srgbClr val="465962"/>
      </a:dk2>
      <a:lt2>
        <a:srgbClr val="363636"/>
      </a:lt2>
      <a:accent1>
        <a:srgbClr val="53780E"/>
      </a:accent1>
      <a:accent2>
        <a:srgbClr val="7DB517"/>
      </a:accent2>
      <a:accent3>
        <a:srgbClr val="89CC40"/>
      </a:accent3>
      <a:accent4>
        <a:srgbClr val="C0EC70"/>
      </a:accent4>
      <a:accent5>
        <a:srgbClr val="6FA014"/>
      </a:accent5>
      <a:accent6>
        <a:srgbClr val="4A6B0D"/>
      </a:accent6>
      <a:hlink>
        <a:srgbClr val="898889"/>
      </a:hlink>
      <a:folHlink>
        <a:srgbClr val="D8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1775</TotalTime>
  <Words>459</Words>
  <Application>Microsoft Office PowerPoint</Application>
  <PresentationFormat>Presentación en pantalla (4:3)</PresentationFormat>
  <Paragraphs>25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굴림</vt:lpstr>
      <vt:lpstr>Aptos Display</vt:lpstr>
      <vt:lpstr>Arial</vt:lpstr>
      <vt:lpstr>Calibri</vt:lpstr>
      <vt:lpstr>Office Theme</vt:lpstr>
      <vt:lpstr>1_Office Theme</vt:lpstr>
      <vt:lpstr>15_Office Theme</vt:lpstr>
      <vt:lpstr>Presentación de PowerPoint</vt:lpstr>
      <vt:lpstr>Presentación de PowerPoint</vt:lpstr>
      <vt:lpstr>¿POR QUÉ HACER CLASIFICACIÓN DE RESIDUOS?</vt:lpstr>
      <vt:lpstr>TIPOLOGÍA DE RESIDUOS SEGÚN SU ORIGEN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JORGE GUILLERMO ROJAS DIAZ</cp:lastModifiedBy>
  <cp:revision>259</cp:revision>
  <dcterms:created xsi:type="dcterms:W3CDTF">2012-04-26T17:06:14Z</dcterms:created>
  <dcterms:modified xsi:type="dcterms:W3CDTF">2025-03-07T19:53:23Z</dcterms:modified>
</cp:coreProperties>
</file>